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9" r:id="rId4"/>
    <p:sldId id="264" r:id="rId5"/>
    <p:sldId id="265" r:id="rId6"/>
    <p:sldId id="266" r:id="rId7"/>
    <p:sldId id="276" r:id="rId8"/>
    <p:sldId id="270" r:id="rId9"/>
    <p:sldId id="269" r:id="rId10"/>
    <p:sldId id="279" r:id="rId11"/>
    <p:sldId id="271" r:id="rId12"/>
    <p:sldId id="273" r:id="rId13"/>
    <p:sldId id="274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Aide à la correction de l’évaluation initiale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Correction de l’écriture</a:t>
            </a:r>
          </a:p>
          <a:p>
            <a:r>
              <a:rPr lang="fr-FR" dirty="0"/>
              <a:t>Correction des exercices</a:t>
            </a:r>
          </a:p>
        </p:txBody>
      </p:sp>
    </p:spTree>
    <p:extLst>
      <p:ext uri="{BB962C8B-B14F-4D97-AF65-F5344CB8AC3E}">
        <p14:creationId xmlns:p14="http://schemas.microsoft.com/office/powerpoint/2010/main" val="299313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de quelques erreurs</a:t>
            </a:r>
            <a:br>
              <a:rPr lang="fr-FR" dirty="0"/>
            </a:br>
            <a:r>
              <a:rPr lang="fr-FR" sz="3100" dirty="0"/>
              <a:t>Même si certaines erreurs sont significatives, toutes ne sont pas à comptabiliser dans cet exercice afin de ne pas alourdir la correction.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48972" y="2757268"/>
            <a:ext cx="92987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L’élève a orthographié « </a:t>
            </a:r>
            <a:r>
              <a:rPr lang="fr-FR" b="1" dirty="0" err="1"/>
              <a:t>audeur</a:t>
            </a:r>
            <a:r>
              <a:rPr lang="fr-FR" b="1" dirty="0"/>
              <a:t>* » au lieu de « odeur ». </a:t>
            </a:r>
          </a:p>
          <a:p>
            <a:r>
              <a:rPr lang="fr-FR" dirty="0"/>
              <a:t>Cette erreur lexicale n’est pas répertoriée dans la correction  : mot en cours d’acquisition au cycle 3 (voir </a:t>
            </a:r>
            <a:r>
              <a:rPr lang="fr-FR" i="1" dirty="0"/>
              <a:t>Echelle d’acquisition en orthographe lexicale</a:t>
            </a:r>
            <a:r>
              <a:rPr lang="fr-FR" dirty="0"/>
              <a:t>, Béatrice et Philippe Pothier, RETZ)</a:t>
            </a:r>
          </a:p>
          <a:p>
            <a:endParaRPr lang="fr-FR" dirty="0"/>
          </a:p>
          <a:p>
            <a:r>
              <a:rPr lang="fr-FR" b="1" dirty="0"/>
              <a:t>L’élève a orthographié « </a:t>
            </a:r>
            <a:r>
              <a:rPr lang="fr-FR" b="1" dirty="0" err="1"/>
              <a:t>murisés</a:t>
            </a:r>
            <a:r>
              <a:rPr lang="fr-FR" b="1" dirty="0"/>
              <a:t>* » pour « murissaient ».</a:t>
            </a:r>
          </a:p>
          <a:p>
            <a:r>
              <a:rPr lang="fr-FR" dirty="0"/>
              <a:t>Le corrigé indique de comptabiliser les erreurs sur le verbe. On ne compte pas dans cet exercice l’erreur lexicale sur le double « s ».</a:t>
            </a:r>
          </a:p>
          <a:p>
            <a:endParaRPr lang="fr-FR" dirty="0"/>
          </a:p>
          <a:p>
            <a:r>
              <a:rPr lang="fr-FR" b="1" dirty="0"/>
              <a:t>L’élève écrit « Tous embler* » pour « Tout semblait ».</a:t>
            </a:r>
          </a:p>
          <a:p>
            <a:r>
              <a:rPr lang="fr-FR" dirty="0"/>
              <a:t>L’exercice ne répertorie pas les erreurs de segmentation. Cette compétence est relevée dans d’autres exercices. Seule l’erreur sur la terminaison verbale est à prendre en compte. </a:t>
            </a:r>
          </a:p>
        </p:txBody>
      </p:sp>
    </p:spTree>
    <p:extLst>
      <p:ext uri="{BB962C8B-B14F-4D97-AF65-F5344CB8AC3E}">
        <p14:creationId xmlns:p14="http://schemas.microsoft.com/office/powerpoint/2010/main" val="176333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Maitrise des compétences pour la consigne 3</a:t>
            </a:r>
          </a:p>
        </p:txBody>
      </p:sp>
      <p:sp>
        <p:nvSpPr>
          <p:cNvPr id="8" name="Flèche : gauche 7"/>
          <p:cNvSpPr/>
          <p:nvPr/>
        </p:nvSpPr>
        <p:spPr>
          <a:xfrm>
            <a:off x="8454887" y="4189896"/>
            <a:ext cx="516835" cy="1170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gauche 8"/>
          <p:cNvSpPr/>
          <p:nvPr/>
        </p:nvSpPr>
        <p:spPr>
          <a:xfrm>
            <a:off x="8454886" y="4779617"/>
            <a:ext cx="516835" cy="1170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097616" y="3646556"/>
            <a:ext cx="205408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On reporte dans le bilan </a:t>
            </a:r>
            <a:r>
              <a:rPr lang="fr-FR" b="1" dirty="0"/>
              <a:t>le niveau inférieur obtenu pour la compétence </a:t>
            </a:r>
            <a:r>
              <a:rPr lang="fr-FR" dirty="0"/>
              <a:t>une fois toutes les activités concernées évaluées.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59" y="2216993"/>
            <a:ext cx="6370027" cy="3945806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740812" y="3545058"/>
            <a:ext cx="956603" cy="2391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40812" y="3165231"/>
            <a:ext cx="956603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291840" y="3646556"/>
            <a:ext cx="393895" cy="1376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291840" y="4459458"/>
            <a:ext cx="393895" cy="32015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291840" y="5303520"/>
            <a:ext cx="393895" cy="2391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697415" y="4459458"/>
            <a:ext cx="956603" cy="32015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6865034" y="5303520"/>
            <a:ext cx="914400" cy="23915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740812" y="3953022"/>
            <a:ext cx="956603" cy="506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752492" y="4779617"/>
            <a:ext cx="1026942" cy="523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839852" y="41898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906144" y="504156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7" name="Ellipse 26"/>
          <p:cNvSpPr/>
          <p:nvPr/>
        </p:nvSpPr>
        <p:spPr>
          <a:xfrm>
            <a:off x="5894363" y="2729132"/>
            <a:ext cx="604911" cy="43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7906144" y="276833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9" name="Ellipse 28"/>
          <p:cNvSpPr/>
          <p:nvPr/>
        </p:nvSpPr>
        <p:spPr>
          <a:xfrm>
            <a:off x="6865034" y="5858655"/>
            <a:ext cx="801858" cy="20791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906144" y="5669280"/>
            <a:ext cx="22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3" name="Ellipse 2"/>
          <p:cNvSpPr/>
          <p:nvPr/>
        </p:nvSpPr>
        <p:spPr>
          <a:xfrm>
            <a:off x="8250966" y="1135168"/>
            <a:ext cx="2537812" cy="99779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05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ACTIVITÉ 2 : Structuration lexicale</a:t>
            </a:r>
            <a:br>
              <a:rPr lang="fr-FR" dirty="0"/>
            </a:br>
            <a:r>
              <a:rPr lang="fr-FR" sz="2200" dirty="0"/>
              <a:t>Se reporter à la page 14 pour la correction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3270369"/>
            <a:ext cx="4718050" cy="2577862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Dans cet extrait, l’élève n’a su utiliser le radical proposé qu’une seule fois.</a:t>
            </a:r>
          </a:p>
          <a:p>
            <a:endParaRPr lang="fr-FR" dirty="0"/>
          </a:p>
          <a:p>
            <a:r>
              <a:rPr lang="fr-FR" dirty="0"/>
              <a:t>Score &lt; 6</a:t>
            </a:r>
          </a:p>
        </p:txBody>
      </p:sp>
    </p:spTree>
    <p:extLst>
      <p:ext uri="{BB962C8B-B14F-4D97-AF65-F5344CB8AC3E}">
        <p14:creationId xmlns:p14="http://schemas.microsoft.com/office/powerpoint/2010/main" val="327719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Évaluation de l’activité de structuration lexicale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13" y="2488544"/>
            <a:ext cx="5964701" cy="369473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8470626" y="3908943"/>
            <a:ext cx="801859" cy="14067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angle droit 4"/>
          <p:cNvSpPr/>
          <p:nvPr/>
        </p:nvSpPr>
        <p:spPr>
          <a:xfrm rot="16200000" flipH="1">
            <a:off x="9741408" y="3438144"/>
            <a:ext cx="670560" cy="7437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/>
          <p:cNvSpPr/>
          <p:nvPr/>
        </p:nvSpPr>
        <p:spPr>
          <a:xfrm rot="15809207">
            <a:off x="5131314" y="2765558"/>
            <a:ext cx="110109" cy="2861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87424" y="2962656"/>
            <a:ext cx="214579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Si un élève ne fait pas un sans faute et obtient un score </a:t>
            </a:r>
            <a:r>
              <a:rPr lang="fr-FR" dirty="0">
                <a:highlight>
                  <a:srgbClr val="FFFF00"/>
                </a:highlight>
              </a:rPr>
              <a:t>supérieur ou égal à 6</a:t>
            </a:r>
            <a:r>
              <a:rPr lang="fr-FR" dirty="0"/>
              <a:t>, la compétence sera évaluée selon le niveau de maitrise obtenu pour l’écriture et la consigne 3.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20790" y="2551405"/>
            <a:ext cx="14555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Évaluation de la copie présentée.</a:t>
            </a:r>
          </a:p>
        </p:txBody>
      </p:sp>
    </p:spTree>
    <p:extLst>
      <p:ext uri="{BB962C8B-B14F-4D97-AF65-F5344CB8AC3E}">
        <p14:creationId xmlns:p14="http://schemas.microsoft.com/office/powerpoint/2010/main" val="45099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Évaluation de la compétence </a:t>
            </a:r>
            <a:br>
              <a:rPr lang="fr-FR" sz="3200" dirty="0"/>
            </a:br>
            <a:r>
              <a:rPr lang="fr-FR" sz="3200" dirty="0"/>
              <a:t>« Acquérir la structure,  le sens, l’orthographe des mots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97" y="2443322"/>
            <a:ext cx="5936567" cy="367730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822831" y="3924886"/>
            <a:ext cx="661181" cy="8440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783015" y="3305908"/>
            <a:ext cx="829994" cy="35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811151" y="3671668"/>
            <a:ext cx="801858" cy="2532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723163" y="3481754"/>
            <a:ext cx="22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8" name="Flèche : gauche 7"/>
          <p:cNvSpPr/>
          <p:nvPr/>
        </p:nvSpPr>
        <p:spPr>
          <a:xfrm>
            <a:off x="8060788" y="3481754"/>
            <a:ext cx="351692" cy="316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630529" y="2912012"/>
            <a:ext cx="2440746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La compétence est évaluée à l’aide des trois exercices (Ecriture, exercice 2, exercice 3). Le niveau de maitrise est le niveau inférieur obtenu.</a:t>
            </a:r>
          </a:p>
        </p:txBody>
      </p:sp>
    </p:spTree>
    <p:extLst>
      <p:ext uri="{BB962C8B-B14F-4D97-AF65-F5344CB8AC3E}">
        <p14:creationId xmlns:p14="http://schemas.microsoft.com/office/powerpoint/2010/main" val="245821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071554"/>
            <a:ext cx="6510704" cy="403294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205046" y="2630658"/>
            <a:ext cx="633046" cy="32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051495" y="3024554"/>
            <a:ext cx="914400" cy="350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023360" y="3375421"/>
            <a:ext cx="914400" cy="28217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246055" y="3657600"/>
            <a:ext cx="731520" cy="14067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023360" y="3967089"/>
            <a:ext cx="942535" cy="37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064369" y="4388268"/>
            <a:ext cx="914400" cy="28217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096000" y="4691136"/>
            <a:ext cx="1064455" cy="542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96000" y="5169878"/>
            <a:ext cx="1064455" cy="3587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46055" y="5809957"/>
            <a:ext cx="731520" cy="29454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968283" y="5528603"/>
            <a:ext cx="1055077" cy="281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228593" y="2646044"/>
            <a:ext cx="30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28593" y="3199987"/>
            <a:ext cx="2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228593" y="4811151"/>
            <a:ext cx="2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228593" y="5655214"/>
            <a:ext cx="24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22" name="Accolade fermante 21"/>
          <p:cNvSpPr/>
          <p:nvPr/>
        </p:nvSpPr>
        <p:spPr>
          <a:xfrm>
            <a:off x="7538083" y="2792436"/>
            <a:ext cx="367960" cy="30175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8085552" y="3375421"/>
            <a:ext cx="282174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Seuls les résultats obtenus dans la colonne bilan sont à reporter pour chaque élève sur la plateforme.</a:t>
            </a:r>
          </a:p>
          <a:p>
            <a:r>
              <a:rPr lang="fr-FR" dirty="0"/>
              <a:t>Ces résultats seront comparés à ceux de l’évaluation finale pour mesurer les progrès.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228593" y="3967089"/>
            <a:ext cx="241352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86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494366"/>
          </a:xfrm>
        </p:spPr>
        <p:txBody>
          <a:bodyPr>
            <a:normAutofit fontScale="90000"/>
          </a:bodyPr>
          <a:lstStyle/>
          <a:p>
            <a:r>
              <a:rPr lang="fr-FR" dirty="0"/>
              <a:t>CORRECTION DE L’ÉCRITURE</a:t>
            </a:r>
            <a:br>
              <a:rPr lang="fr-FR" dirty="0"/>
            </a:br>
            <a:r>
              <a:rPr lang="fr-FR" sz="3100" dirty="0"/>
              <a:t>A faire sur les dix premières lignes du texte produit par l’élève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95400" y="2477176"/>
            <a:ext cx="4718304" cy="576262"/>
          </a:xfrm>
        </p:spPr>
        <p:txBody>
          <a:bodyPr/>
          <a:lstStyle/>
          <a:p>
            <a:pPr algn="r"/>
            <a:r>
              <a:rPr lang="fr-FR" sz="1800" dirty="0"/>
              <a:t>Adopter un code de correction efficace…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i="1" dirty="0"/>
              <a:t>Afin de répertorier facilement et rapidement les erreurs dans la copie, nous vous suggérons d’adopter les abréviations suivantes lors de la lecture des dix premières lignes :</a:t>
            </a:r>
          </a:p>
          <a:p>
            <a:r>
              <a:rPr lang="fr-FR" dirty="0"/>
              <a:t>Maitriser les relations entre l’oral et l’écrit : </a:t>
            </a:r>
            <a:r>
              <a:rPr lang="fr-FR" b="1" dirty="0"/>
              <a:t>O/E</a:t>
            </a:r>
          </a:p>
          <a:p>
            <a:r>
              <a:rPr lang="fr-FR" dirty="0"/>
              <a:t>Acquérir la structure, le sens, l’orthographe des mots : </a:t>
            </a:r>
            <a:r>
              <a:rPr lang="fr-FR" b="1" dirty="0"/>
              <a:t>ortho</a:t>
            </a:r>
          </a:p>
          <a:p>
            <a:r>
              <a:rPr lang="fr-FR" dirty="0"/>
              <a:t>Accorder en genre et en nombre </a:t>
            </a:r>
            <a:r>
              <a:rPr lang="fr-FR" b="1" dirty="0"/>
              <a:t>: GN</a:t>
            </a:r>
          </a:p>
          <a:p>
            <a:r>
              <a:rPr lang="fr-FR" dirty="0"/>
              <a:t>Orthographier le verbe </a:t>
            </a:r>
            <a:r>
              <a:rPr lang="fr-FR" b="1" dirty="0"/>
              <a:t>: V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6180670" y="2476499"/>
            <a:ext cx="4718304" cy="576262"/>
          </a:xfrm>
        </p:spPr>
        <p:txBody>
          <a:bodyPr/>
          <a:lstStyle/>
          <a:p>
            <a:r>
              <a:rPr lang="fr-FR" sz="1800" dirty="0"/>
              <a:t>…sur la copie de l’élève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5600" dirty="0"/>
              <a:t>Souligner ou surligner l’erreur repérée.</a:t>
            </a:r>
          </a:p>
          <a:p>
            <a:r>
              <a:rPr lang="fr-FR" sz="5600" dirty="0"/>
              <a:t>Reporter dans la marge ou au niveau de l’erreur le code correspondant.</a:t>
            </a:r>
          </a:p>
          <a:p>
            <a:r>
              <a:rPr lang="fr-FR" sz="5600" dirty="0"/>
              <a:t>Arrivé à la dixième ligne, comptabiliser le nombre d’erreurs par compétence.</a:t>
            </a:r>
          </a:p>
          <a:p>
            <a:r>
              <a:rPr lang="fr-FR" sz="5600" dirty="0"/>
              <a:t>Reporter dans la grille les résultats.</a:t>
            </a:r>
          </a:p>
          <a:p>
            <a:r>
              <a:rPr lang="fr-FR" sz="5600" b="1" dirty="0"/>
              <a:t>En cas d’erreurs multiples sur un mot, caractériser chacune d’elles. </a:t>
            </a:r>
          </a:p>
          <a:p>
            <a:pPr marL="0" indent="0">
              <a:buNone/>
            </a:pPr>
            <a:r>
              <a:rPr lang="fr-FR" sz="5600" dirty="0"/>
              <a:t>	Exemple : « Il se </a:t>
            </a:r>
            <a:r>
              <a:rPr lang="fr-FR" sz="5600" dirty="0" err="1"/>
              <a:t>déplassé</a:t>
            </a:r>
            <a:r>
              <a:rPr lang="fr-FR" sz="5600" dirty="0"/>
              <a:t>* »   : 	1 </a:t>
            </a:r>
            <a:r>
              <a:rPr lang="fr-FR" sz="5600" b="1" dirty="0"/>
              <a:t>ortho</a:t>
            </a:r>
            <a:r>
              <a:rPr lang="fr-FR" sz="5600" dirty="0"/>
              <a:t> « </a:t>
            </a:r>
            <a:r>
              <a:rPr lang="fr-FR" sz="5600" dirty="0" err="1"/>
              <a:t>ss</a:t>
            </a:r>
            <a:r>
              <a:rPr lang="fr-FR" sz="5600" dirty="0"/>
              <a:t> » pour « c » </a:t>
            </a:r>
          </a:p>
          <a:p>
            <a:pPr marL="0" indent="0">
              <a:buNone/>
            </a:pPr>
            <a:r>
              <a:rPr lang="fr-FR" sz="5600" dirty="0"/>
              <a:t>						1 </a:t>
            </a:r>
            <a:r>
              <a:rPr lang="fr-FR" sz="5600" b="1" dirty="0"/>
              <a:t>V</a:t>
            </a:r>
            <a:r>
              <a:rPr lang="fr-FR" sz="5600" dirty="0"/>
              <a:t> « é » pour « ait ».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051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73840"/>
          </a:xfrm>
        </p:spPr>
        <p:txBody>
          <a:bodyPr>
            <a:normAutofit fontScale="90000"/>
          </a:bodyPr>
          <a:lstStyle/>
          <a:p>
            <a:r>
              <a:rPr lang="fr-FR" dirty="0"/>
              <a:t>Application sur une copie </a:t>
            </a:r>
            <a:br>
              <a:rPr lang="fr-FR" dirty="0"/>
            </a:br>
            <a:r>
              <a:rPr lang="fr-FR" dirty="0"/>
              <a:t>« Maitrise des compétences pour l’écriture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8" y="2538663"/>
            <a:ext cx="3207168" cy="3309937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79" y="2767021"/>
            <a:ext cx="4718050" cy="2922516"/>
          </a:xfrm>
        </p:spPr>
      </p:pic>
      <p:sp>
        <p:nvSpPr>
          <p:cNvPr id="11" name="ZoneTexte 10"/>
          <p:cNvSpPr txBox="1"/>
          <p:nvPr/>
        </p:nvSpPr>
        <p:spPr>
          <a:xfrm>
            <a:off x="9283466" y="311911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3619998" y="4784049"/>
            <a:ext cx="5209674" cy="926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284948" y="4366663"/>
            <a:ext cx="3970421" cy="122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2793534" y="3557428"/>
            <a:ext cx="4413024" cy="2001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962461" y="2576603"/>
            <a:ext cx="3176336" cy="311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5138797" y="2576603"/>
            <a:ext cx="3007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8150087" y="2580773"/>
            <a:ext cx="1" cy="613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573945" y="3795006"/>
            <a:ext cx="208059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Possibilité de remplir le niveau de maitrise d’une compétence une fois les épreuves concernées réalisées.</a:t>
            </a:r>
          </a:p>
        </p:txBody>
      </p:sp>
      <p:sp>
        <p:nvSpPr>
          <p:cNvPr id="6" name="Flèche : angle droit 5"/>
          <p:cNvSpPr/>
          <p:nvPr/>
        </p:nvSpPr>
        <p:spPr>
          <a:xfrm rot="16200000">
            <a:off x="9456568" y="3290346"/>
            <a:ext cx="631722" cy="39620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768992" y="3145852"/>
            <a:ext cx="661181" cy="315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954661" y="3419058"/>
            <a:ext cx="763281" cy="306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7015215" y="4134692"/>
            <a:ext cx="702727" cy="228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529045" y="4645929"/>
            <a:ext cx="754421" cy="402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8328801" y="1523620"/>
            <a:ext cx="1909329" cy="735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95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4598"/>
          <a:stretch/>
        </p:blipFill>
        <p:spPr>
          <a:xfrm>
            <a:off x="4311070" y="2639624"/>
            <a:ext cx="5491589" cy="3706372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815030" y="3908424"/>
            <a:ext cx="550679" cy="371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68147" y="3520931"/>
            <a:ext cx="16374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Réponse juste.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815030" y="4380016"/>
            <a:ext cx="781227" cy="21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68147" y="4032468"/>
            <a:ext cx="13119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Absence de justification.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30008" y="4806707"/>
            <a:ext cx="212745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Dans le cas des mots invariables, pas de justification</a:t>
            </a:r>
          </a:p>
          <a:p>
            <a:r>
              <a:rPr lang="fr-FR" dirty="0"/>
              <a:t>Attendue.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352800" y="5412212"/>
            <a:ext cx="958270" cy="18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EXERCICES</a:t>
            </a:r>
            <a:br>
              <a:rPr lang="fr-FR" dirty="0"/>
            </a:br>
            <a:r>
              <a:rPr lang="fr-FR" dirty="0"/>
              <a:t>ACTIVITÉ 1 – Consigne 1</a:t>
            </a:r>
          </a:p>
        </p:txBody>
      </p:sp>
    </p:spTree>
    <p:extLst>
      <p:ext uri="{BB962C8B-B14F-4D97-AF65-F5344CB8AC3E}">
        <p14:creationId xmlns:p14="http://schemas.microsoft.com/office/powerpoint/2010/main" val="390811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: ACTIVITÉ 1 - Consigne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2 cases justes</a:t>
            </a:r>
          </a:p>
          <a:p>
            <a:endParaRPr lang="fr-FR" dirty="0"/>
          </a:p>
          <a:p>
            <a:r>
              <a:rPr lang="fr-FR" dirty="0"/>
              <a:t>Aucune justification</a:t>
            </a:r>
          </a:p>
        </p:txBody>
      </p:sp>
      <p:sp>
        <p:nvSpPr>
          <p:cNvPr id="12" name="Accolade fermante 11"/>
          <p:cNvSpPr/>
          <p:nvPr/>
        </p:nvSpPr>
        <p:spPr>
          <a:xfrm>
            <a:off x="4240696" y="3021496"/>
            <a:ext cx="318052" cy="20143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754348"/>
            <a:ext cx="4718050" cy="2922516"/>
          </a:xfrm>
        </p:spPr>
      </p:pic>
      <p:cxnSp>
        <p:nvCxnSpPr>
          <p:cNvPr id="10" name="Connecteur droit avec flèche 9"/>
          <p:cNvCxnSpPr/>
          <p:nvPr/>
        </p:nvCxnSpPr>
        <p:spPr>
          <a:xfrm>
            <a:off x="4723721" y="4028661"/>
            <a:ext cx="4982817" cy="1470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9622302" y="5430129"/>
            <a:ext cx="858129" cy="246735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 1 - Consigne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L’élève n’a justifié qu’une seule forme correctement.</a:t>
            </a:r>
          </a:p>
          <a:p>
            <a:endParaRPr lang="fr-FR" dirty="0"/>
          </a:p>
          <a:p>
            <a:r>
              <a:rPr lang="fr-FR" dirty="0"/>
              <a:t>Dans cette activité, on attend les 4 formes justifiées, seule condition pour obtenir une maitrise à 4.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48489" y="2560638"/>
            <a:ext cx="3584521" cy="3309937"/>
          </a:xfrm>
        </p:spPr>
      </p:pic>
    </p:spTree>
    <p:extLst>
      <p:ext uri="{BB962C8B-B14F-4D97-AF65-F5344CB8AC3E}">
        <p14:creationId xmlns:p14="http://schemas.microsoft.com/office/powerpoint/2010/main" val="359647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Évaluation de la compétence </a:t>
            </a:r>
            <a:br>
              <a:rPr lang="fr-FR" dirty="0"/>
            </a:br>
            <a:r>
              <a:rPr lang="fr-FR" dirty="0"/>
              <a:t>« Mener un raisonnement orthographique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0" y="2461845"/>
            <a:ext cx="6062308" cy="3755195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371471" y="5908431"/>
            <a:ext cx="998806" cy="308609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16591" y="5542671"/>
            <a:ext cx="2082018" cy="211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75249" y="4276358"/>
            <a:ext cx="2250831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Exercice 2, consigne 2 échouée, la compétence est évaluée à l’aide de la consigne 1.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426548" y="5723765"/>
            <a:ext cx="29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4473526" y="5648179"/>
            <a:ext cx="914400" cy="26025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lèche : gauche 11"/>
          <p:cNvSpPr/>
          <p:nvPr/>
        </p:nvSpPr>
        <p:spPr>
          <a:xfrm>
            <a:off x="8988388" y="5648179"/>
            <a:ext cx="1520178" cy="444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7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ACTIVITÉ 1 – Consigne 3</a:t>
            </a:r>
            <a:br>
              <a:rPr lang="fr-FR" dirty="0"/>
            </a:br>
            <a:r>
              <a:rPr lang="fr-FR" sz="3100" dirty="0"/>
              <a:t>Prendre appui sur le corrigé p.13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i="1" dirty="0"/>
              <a:t>Consigne 3 : votre professeur va maintenant vous dicter la fin du texte. Pour bien l’orthographier, pensez aux justifications que vous avez utilisées lors des deux étapes précédentes ! 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Comme</a:t>
            </a:r>
            <a:r>
              <a:rPr lang="fr-FR" dirty="0"/>
              <a:t> cela </a:t>
            </a:r>
            <a:r>
              <a:rPr lang="fr-FR" b="1" dirty="0"/>
              <a:t>devait </a:t>
            </a:r>
            <a:r>
              <a:rPr lang="fr-FR" dirty="0"/>
              <a:t>être </a:t>
            </a:r>
            <a:r>
              <a:rPr lang="fr-FR" b="1" u="sng" dirty="0"/>
              <a:t>agréable</a:t>
            </a:r>
            <a:r>
              <a:rPr lang="fr-FR" dirty="0"/>
              <a:t> de marcher dans les </a:t>
            </a:r>
            <a:r>
              <a:rPr lang="fr-FR" b="1" dirty="0"/>
              <a:t>all</a:t>
            </a:r>
            <a:r>
              <a:rPr lang="fr-FR" b="1" u="sng" dirty="0"/>
              <a:t>ées</a:t>
            </a:r>
            <a:r>
              <a:rPr lang="fr-FR" dirty="0"/>
              <a:t> de</a:t>
            </a:r>
            <a:r>
              <a:rPr lang="fr-FR" b="1" dirty="0"/>
              <a:t> plant</a:t>
            </a:r>
            <a:r>
              <a:rPr lang="fr-FR" b="1" u="sng" dirty="0"/>
              <a:t>es</a:t>
            </a:r>
            <a:r>
              <a:rPr lang="fr-FR" dirty="0"/>
              <a:t> au</a:t>
            </a:r>
            <a:r>
              <a:rPr lang="fr-FR" u="sng" dirty="0"/>
              <a:t>x</a:t>
            </a:r>
            <a:r>
              <a:rPr lang="fr-FR" dirty="0"/>
              <a:t> </a:t>
            </a:r>
            <a:r>
              <a:rPr lang="fr-FR" b="1" dirty="0"/>
              <a:t>couleu</a:t>
            </a:r>
            <a:r>
              <a:rPr lang="fr-FR" b="1" u="sng" dirty="0"/>
              <a:t>rs</a:t>
            </a:r>
            <a:r>
              <a:rPr lang="fr-FR" b="1" dirty="0"/>
              <a:t> viv</a:t>
            </a:r>
            <a:r>
              <a:rPr lang="fr-FR" b="1" u="sng" dirty="0"/>
              <a:t>es</a:t>
            </a:r>
            <a:r>
              <a:rPr lang="fr-FR" dirty="0"/>
              <a:t> et les </a:t>
            </a:r>
            <a:r>
              <a:rPr lang="fr-FR" b="1" dirty="0"/>
              <a:t>fraic</a:t>
            </a:r>
            <a:r>
              <a:rPr lang="fr-FR" b="1" u="sng" dirty="0"/>
              <a:t>hes</a:t>
            </a:r>
            <a:r>
              <a:rPr lang="fr-FR" dirty="0"/>
              <a:t> </a:t>
            </a:r>
            <a:r>
              <a:rPr lang="fr-FR" b="1" dirty="0"/>
              <a:t>fontain</a:t>
            </a:r>
            <a:r>
              <a:rPr lang="fr-FR" b="1" u="sng" dirty="0"/>
              <a:t>es </a:t>
            </a:r>
            <a:r>
              <a:rPr lang="fr-FR" u="sng" dirty="0"/>
              <a:t>! </a:t>
            </a:r>
            <a:r>
              <a:rPr lang="fr-FR" b="1" dirty="0"/>
              <a:t>Au</a:t>
            </a:r>
            <a:r>
              <a:rPr lang="fr-FR" dirty="0"/>
              <a:t> </a:t>
            </a:r>
            <a:r>
              <a:rPr lang="fr-FR" b="1" dirty="0"/>
              <a:t>loin,</a:t>
            </a:r>
            <a:r>
              <a:rPr lang="fr-FR" dirty="0"/>
              <a:t> des </a:t>
            </a:r>
            <a:r>
              <a:rPr lang="fr-FR" b="1" dirty="0"/>
              <a:t>fru</a:t>
            </a:r>
            <a:r>
              <a:rPr lang="fr-FR" b="1" u="sng" dirty="0"/>
              <a:t>its</a:t>
            </a:r>
            <a:r>
              <a:rPr lang="fr-FR" b="1" dirty="0"/>
              <a:t> magnifiq</a:t>
            </a:r>
            <a:r>
              <a:rPr lang="fr-FR" b="1" u="sng" dirty="0"/>
              <a:t>ues</a:t>
            </a:r>
            <a:r>
              <a:rPr lang="fr-FR" dirty="0"/>
              <a:t> murissaient au </a:t>
            </a:r>
            <a:r>
              <a:rPr lang="fr-FR" b="1" dirty="0"/>
              <a:t>sol</a:t>
            </a:r>
            <a:r>
              <a:rPr lang="fr-FR" b="1" u="sng" dirty="0"/>
              <a:t>eil</a:t>
            </a:r>
            <a:r>
              <a:rPr lang="fr-FR" dirty="0"/>
              <a:t>. Une </a:t>
            </a:r>
            <a:r>
              <a:rPr lang="fr-FR" b="1" dirty="0"/>
              <a:t>délic</a:t>
            </a:r>
            <a:r>
              <a:rPr lang="fr-FR" b="1" u="sng" dirty="0"/>
              <a:t>ate</a:t>
            </a:r>
            <a:r>
              <a:rPr lang="fr-FR" dirty="0"/>
              <a:t> odeur emplissait l’air. Tout </a:t>
            </a:r>
            <a:r>
              <a:rPr lang="fr-FR" b="1" dirty="0"/>
              <a:t>semblait</a:t>
            </a:r>
            <a:r>
              <a:rPr lang="fr-FR" dirty="0"/>
              <a:t> </a:t>
            </a:r>
            <a:r>
              <a:rPr lang="fr-FR" b="1" dirty="0"/>
              <a:t>magiq</a:t>
            </a:r>
            <a:r>
              <a:rPr lang="fr-FR" b="1" u="sng" dirty="0"/>
              <a:t>ue</a:t>
            </a:r>
            <a:r>
              <a:rPr lang="fr-FR" dirty="0"/>
              <a:t> en ce </a:t>
            </a:r>
            <a:r>
              <a:rPr lang="fr-FR" b="1" dirty="0"/>
              <a:t>lie</a:t>
            </a:r>
            <a:r>
              <a:rPr lang="fr-FR" b="1" u="sng" dirty="0"/>
              <a:t>u</a:t>
            </a:r>
            <a:r>
              <a:rPr lang="fr-FR" b="1" dirty="0"/>
              <a:t>.</a:t>
            </a:r>
            <a:endParaRPr lang="fr-FR" dirty="0"/>
          </a:p>
          <a:p>
            <a:pPr marL="0" indent="0" algn="r">
              <a:buNone/>
            </a:pPr>
            <a:r>
              <a:rPr lang="fr-FR" dirty="0"/>
              <a:t>D’après </a:t>
            </a:r>
            <a:r>
              <a:rPr lang="fr-FR" i="1" dirty="0"/>
              <a:t>Alice au Pays des Merveilles</a:t>
            </a:r>
            <a:r>
              <a:rPr lang="fr-FR" dirty="0"/>
              <a:t>, Lewis Carroll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u="sng" dirty="0"/>
              <a:t>Consignes d’évaluation</a:t>
            </a:r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Seuls les mots ou terminaisons signalés sont à observer pour l’évaluation.</a:t>
            </a:r>
          </a:p>
          <a:p>
            <a:pPr lvl="0"/>
            <a:r>
              <a:rPr lang="fr-FR" dirty="0"/>
              <a:t>Les mots </a:t>
            </a:r>
            <a:r>
              <a:rPr lang="fr-FR" b="1" dirty="0"/>
              <a:t>en gras</a:t>
            </a:r>
            <a:r>
              <a:rPr lang="fr-FR" dirty="0"/>
              <a:t> sont à observer pour l’</a:t>
            </a:r>
            <a:r>
              <a:rPr lang="fr-FR" b="1" dirty="0"/>
              <a:t>orthographe lexicale. </a:t>
            </a:r>
            <a:endParaRPr lang="fr-FR" dirty="0"/>
          </a:p>
          <a:p>
            <a:pPr lvl="0"/>
            <a:r>
              <a:rPr lang="fr-FR" dirty="0"/>
              <a:t>Les mots </a:t>
            </a:r>
            <a:r>
              <a:rPr lang="fr-FR" u="sng" dirty="0"/>
              <a:t>soulignés </a:t>
            </a:r>
            <a:r>
              <a:rPr lang="fr-FR" dirty="0"/>
              <a:t>sont à observer pour les </a:t>
            </a:r>
            <a:r>
              <a:rPr lang="fr-FR" u="sng" dirty="0"/>
              <a:t>marques d’accord du GN.</a:t>
            </a:r>
            <a:endParaRPr lang="fr-FR" dirty="0"/>
          </a:p>
          <a:p>
            <a:pPr lvl="0"/>
            <a:r>
              <a:rPr lang="fr-FR" dirty="0"/>
              <a:t>Les mots encadrés sont à observer pour les marques du verbe.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377440" y="3052689"/>
            <a:ext cx="548640" cy="211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06240" y="3094892"/>
            <a:ext cx="647114" cy="154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629465" y="3263705"/>
            <a:ext cx="844061" cy="154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24357" y="3263705"/>
            <a:ext cx="717452" cy="239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8243668" y="3249637"/>
            <a:ext cx="703384" cy="168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377440" y="5092505"/>
            <a:ext cx="675249" cy="225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853354" y="5092505"/>
            <a:ext cx="1477108" cy="225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5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sur une copie d’élève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800" dirty="0"/>
              <a:t>Adopter le même code de correction que pour l’écriture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5400" y="3466974"/>
            <a:ext cx="4718050" cy="2184653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sz="2000" dirty="0"/>
              <a:t>Comptabiliser le nombre d’erreurs par compétence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pPr algn="ctr"/>
            <a:r>
              <a:rPr lang="fr-FR" dirty="0"/>
              <a:t>2 ortho</a:t>
            </a:r>
          </a:p>
          <a:p>
            <a:pPr algn="ctr"/>
            <a:r>
              <a:rPr lang="fr-FR" dirty="0"/>
              <a:t>4 GN</a:t>
            </a:r>
          </a:p>
          <a:p>
            <a:pPr algn="ctr"/>
            <a:r>
              <a:rPr lang="fr-FR" dirty="0"/>
              <a:t>5 V</a:t>
            </a:r>
          </a:p>
        </p:txBody>
      </p:sp>
    </p:spTree>
    <p:extLst>
      <p:ext uri="{BB962C8B-B14F-4D97-AF65-F5344CB8AC3E}">
        <p14:creationId xmlns:p14="http://schemas.microsoft.com/office/powerpoint/2010/main" val="1363514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467</Words>
  <Application>Microsoft Office PowerPoint</Application>
  <PresentationFormat>Grand écran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Organique</vt:lpstr>
      <vt:lpstr>Aide à la correction de l’évaluation initiale</vt:lpstr>
      <vt:lpstr>CORRECTION DE L’ÉCRITURE A faire sur les dix premières lignes du texte produit par l’élève  </vt:lpstr>
      <vt:lpstr>Application sur une copie  « Maitrise des compétences pour l’écriture »</vt:lpstr>
      <vt:lpstr>LES EXERCICES ACTIVITÉ 1 – Consigne 1</vt:lpstr>
      <vt:lpstr>BILAN : ACTIVITÉ 1 - Consigne 1</vt:lpstr>
      <vt:lpstr>ACTIVITÉ 1 - Consigne 2</vt:lpstr>
      <vt:lpstr>Évaluation de la compétence  « Mener un raisonnement orthographique »</vt:lpstr>
      <vt:lpstr>ACTIVITÉ 1 – Consigne 3 Prendre appui sur le corrigé p.13</vt:lpstr>
      <vt:lpstr>Application sur une copie d’élève</vt:lpstr>
      <vt:lpstr>Analyse de quelques erreurs Même si certaines erreurs sont significatives, toutes ne sont pas à comptabiliser dans cet exercice afin de ne pas alourdir la correction.</vt:lpstr>
      <vt:lpstr>Maitrise des compétences pour la consigne 3</vt:lpstr>
      <vt:lpstr>ACTIVITÉ 2 : Structuration lexicale Se reporter à la page 14 pour la correction</vt:lpstr>
      <vt:lpstr>Évaluation de l’activité de structuration lexicale</vt:lpstr>
      <vt:lpstr>Évaluation de la compétence  « Acquérir la structure,  le sens, l’orthographe des mots »</vt:lpstr>
      <vt:lpstr>BILAN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Aide à la correction de l’évaluation initiale</dc:title>
  <dc:creator>Nathalie Marin</dc:creator>
  <cp:lastModifiedBy>Nathalie Marin</cp:lastModifiedBy>
  <cp:revision>48</cp:revision>
  <dcterms:created xsi:type="dcterms:W3CDTF">2016-10-03T07:25:32Z</dcterms:created>
  <dcterms:modified xsi:type="dcterms:W3CDTF">2016-10-10T09:35:49Z</dcterms:modified>
</cp:coreProperties>
</file>